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310" r:id="rId4"/>
    <p:sldId id="311" r:id="rId5"/>
    <p:sldId id="307" r:id="rId6"/>
    <p:sldId id="312" r:id="rId7"/>
    <p:sldId id="308" r:id="rId8"/>
    <p:sldId id="316" r:id="rId9"/>
    <p:sldId id="309" r:id="rId10"/>
    <p:sldId id="313" r:id="rId11"/>
    <p:sldId id="315" r:id="rId12"/>
    <p:sldId id="314" r:id="rId13"/>
    <p:sldId id="317" r:id="rId14"/>
    <p:sldId id="318" r:id="rId15"/>
    <p:sldId id="319" r:id="rId16"/>
  </p:sldIdLst>
  <p:sldSz cx="9144000" cy="5143500" type="screen16x9"/>
  <p:notesSz cx="6858000" cy="9144000"/>
  <p:embeddedFontLst>
    <p:embeddedFont>
      <p:font typeface="BM JUA OTF" panose="020B0600000101010101" charset="-127"/>
      <p:regular r:id="rId19"/>
    </p:embeddedFont>
    <p:embeddedFont>
      <p:font typeface="Malgun Gothic" panose="020B0503020000020004" pitchFamily="50" charset="-127"/>
      <p:regular r:id="rId20"/>
      <p:bold r:id="rId21"/>
    </p:embeddedFont>
    <p:embeddedFont>
      <p:font typeface="Bigshot One" panose="020B0600000101010101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Georgia" panose="02040502050405020303" pitchFamily="18" charset="0"/>
      <p:regular r:id="rId27"/>
      <p:bold r:id="rId28"/>
      <p:italic r:id="rId29"/>
      <p:boldItalic r:id="rId30"/>
    </p:embeddedFont>
    <p:embeddedFont>
      <p:font typeface="Nunito" pitchFamily="2" charset="0"/>
      <p:regular r:id="rId31"/>
      <p:bold r:id="rId32"/>
      <p:italic r:id="rId33"/>
      <p:boldItalic r:id="rId34"/>
    </p:embeddedFont>
    <p:embeddedFont>
      <p:font typeface="Roboto Condensed Light" panose="02000000000000000000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CA138E-0E33-4D1C-A45A-2F143132F184}">
  <a:tblStyle styleId="{1DCA138E-0E33-4D1C-A45A-2F143132F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43" d="100"/>
          <a:sy n="143" d="100"/>
        </p:scale>
        <p:origin x="60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E30098-85A7-4990-BA63-6401FDE255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1BF0A8-A2FF-4438-AA70-0CCCC1996C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E75C-D76B-447C-8317-58F045462BDF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1A4244-FC6A-442E-B552-646DEE8A70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C855E-8BBB-4B07-93AB-55889D4C89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150F7-2219-4FAD-A4A6-D62172177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6807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08aea85b7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08aea85b7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626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408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43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7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736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52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202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750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8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538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385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79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674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>
            <a:stCxn id="11" idx="1"/>
          </p:cNvCxnSpPr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rot="10800000">
            <a:off x="1273125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 rot="10800000">
            <a:off x="1483650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;p2"/>
          <p:cNvCxnSpPr/>
          <p:nvPr/>
        </p:nvCxnSpPr>
        <p:spPr>
          <a:xfrm rot="10800000">
            <a:off x="1694175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3100" y="1225950"/>
            <a:ext cx="5792100" cy="2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igshot One"/>
              <a:buNone/>
              <a:defRPr sz="7700">
                <a:latin typeface="Bigshot One"/>
                <a:ea typeface="Bigshot One"/>
                <a:cs typeface="Bigshot One"/>
                <a:sym typeface="Bigsho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5364400" y="3594700"/>
            <a:ext cx="2973000" cy="9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32" name="Google Shape;32;p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1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426675" y="1953622"/>
            <a:ext cx="2505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2"/>
          </p:nvPr>
        </p:nvSpPr>
        <p:spPr>
          <a:xfrm>
            <a:off x="5211701" y="1953622"/>
            <a:ext cx="2505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"/>
          </p:nvPr>
        </p:nvSpPr>
        <p:spPr>
          <a:xfrm>
            <a:off x="4998950" y="2581475"/>
            <a:ext cx="29313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3"/>
          </p:nvPr>
        </p:nvSpPr>
        <p:spPr>
          <a:xfrm>
            <a:off x="1213900" y="2581475"/>
            <a:ext cx="29313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11" name="Google Shape;111;p1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7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7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7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0" r:id="rId4"/>
    <p:sldLayoutId id="214748367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ko-kr/updates/azure-container-service-will-retire-on-january-31-202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pric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.cncf.io/card-mode?category=container-registr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hyperlink" Target="https://www.cncf.i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container-registr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ncloud.com/product/compute/containerRegistry" TargetMode="External"/><Relationship Id="rId5" Type="http://schemas.openxmlformats.org/officeDocument/2006/relationships/hyperlink" Target="https://azure.microsoft.com/en-us/services/container-registry/#overview" TargetMode="External"/><Relationship Id="rId4" Type="http://schemas.openxmlformats.org/officeDocument/2006/relationships/hyperlink" Target="https://aws.amazon.com/ko/ec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docker.com/blog/what-is-containerd-runtim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blog/2018/05/24/kubernetes-containerd-integration-goes-ga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ko-kr/dotnet/architecture/microservices/container-docker-introduction/docker-defined#a-simple-analog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hyperlink" Target="https://www.alpinelinux.org/about/" TargetMode="External"/><Relationship Id="rId4" Type="http://schemas.openxmlformats.org/officeDocument/2006/relationships/hyperlink" Target="https://rokrokss.com/post/2019/10/17/%EB%8F%84%EC%BB%A4-Docker-%EC%A0%95%EB%A6%AC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yscore.sejong.ac.kr/~woongbak/publications/DJ26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deview.kr/data/deview/session/attach/1400_T3_%E1%84%89%E1%85%B5%E1%86%B7%E1%84%8C%E1%85%A2%E1%84%92%E1%85%AE%E1%86%AB_Container%E1%84%87%E1%85%A9%E1%84%8B%E1%85%A1%E1%86%AB%E1%84%8B%E1%85%B5%E1%84%8B%E1%85%A3%E1%84%80%E1%85%B5(docker,kubernetes)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azure.microsoft.com/ko-kr/updates/azure-container-service-will-retire-on-january-31-202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ctrTitle"/>
          </p:nvPr>
        </p:nvSpPr>
        <p:spPr>
          <a:xfrm>
            <a:off x="713100" y="1225950"/>
            <a:ext cx="5792100" cy="2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Docker </a:t>
            </a:r>
            <a:br>
              <a:rPr lang="en-US" dirty="0"/>
            </a:br>
            <a:r>
              <a:rPr lang="en-US" dirty="0"/>
              <a:t>Kubernetes</a:t>
            </a:r>
            <a:endParaRPr dirty="0"/>
          </a:p>
        </p:txBody>
      </p:sp>
      <p:pic>
        <p:nvPicPr>
          <p:cNvPr id="1026" name="Picture 2" descr="Docker-Logo_Horizontel_279x131">
            <a:extLst>
              <a:ext uri="{FF2B5EF4-FFF2-40B4-BE49-F238E27FC236}">
                <a16:creationId xmlns:a16="http://schemas.microsoft.com/office/drawing/2014/main" id="{0B98732A-B1F7-9B46-8042-1A6D16B61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289" y="908050"/>
            <a:ext cx="3543300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uberneteslogo">
            <a:extLst>
              <a:ext uri="{FF2B5EF4-FFF2-40B4-BE49-F238E27FC236}">
                <a16:creationId xmlns:a16="http://schemas.microsoft.com/office/drawing/2014/main" id="{C40ADF9E-73F4-4A41-972F-E7954B8E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949" y="1803507"/>
            <a:ext cx="30480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도커의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한계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315;p33">
            <a:extLst>
              <a:ext uri="{FF2B5EF4-FFF2-40B4-BE49-F238E27FC236}">
                <a16:creationId xmlns:a16="http://schemas.microsoft.com/office/drawing/2014/main" id="{CE2F06C6-5C65-A54E-88D6-D12CB9A1C45B}"/>
              </a:ext>
            </a:extLst>
          </p:cNvPr>
          <p:cNvSpPr txBox="1"/>
          <p:nvPr/>
        </p:nvSpPr>
        <p:spPr>
          <a:xfrm>
            <a:off x="5587139" y="105563"/>
            <a:ext cx="2897747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도커의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한계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616C85-8AFA-4EF8-B1F9-4A5D29EE6D87}"/>
              </a:ext>
            </a:extLst>
          </p:cNvPr>
          <p:cNvSpPr txBox="1"/>
          <p:nvPr/>
        </p:nvSpPr>
        <p:spPr>
          <a:xfrm>
            <a:off x="720000" y="4695415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hlinkClick r:id="rId3"/>
              </a:rPr>
              <a:t>https://azure.microsoft.com/ko-kr/updates/azure-container-service-will-retire-on-january-31-2020/</a:t>
            </a:r>
            <a:endParaRPr kumimoji="1" lang="en" altLang="ko-Kore-KR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1B202-011D-4DBC-BDC8-70AC97EA61C0}"/>
              </a:ext>
            </a:extLst>
          </p:cNvPr>
          <p:cNvSpPr txBox="1"/>
          <p:nvPr/>
        </p:nvSpPr>
        <p:spPr>
          <a:xfrm>
            <a:off x="720000" y="1161637"/>
            <a:ext cx="2041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스케일 아웃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FB30BE-75CB-4DCF-AC95-64842F99327E}"/>
              </a:ext>
            </a:extLst>
          </p:cNvPr>
          <p:cNvSpPr txBox="1"/>
          <p:nvPr/>
        </p:nvSpPr>
        <p:spPr>
          <a:xfrm>
            <a:off x="720000" y="2292047"/>
            <a:ext cx="2041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스케일 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08F94A-3AD0-4661-92EC-B2262FBEA767}"/>
              </a:ext>
            </a:extLst>
          </p:cNvPr>
          <p:cNvSpPr txBox="1"/>
          <p:nvPr/>
        </p:nvSpPr>
        <p:spPr>
          <a:xfrm>
            <a:off x="720000" y="3318784"/>
            <a:ext cx="2041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라이프 사이클 관리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EE286CA-723F-4E40-B08C-60446DEB93F5}"/>
              </a:ext>
            </a:extLst>
          </p:cNvPr>
          <p:cNvSpPr/>
          <p:nvPr/>
        </p:nvSpPr>
        <p:spPr>
          <a:xfrm>
            <a:off x="2253996" y="1499616"/>
            <a:ext cx="1399032" cy="521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EE79641-6A9D-4B8A-B14A-188D3A9727D6}"/>
              </a:ext>
            </a:extLst>
          </p:cNvPr>
          <p:cNvSpPr/>
          <p:nvPr/>
        </p:nvSpPr>
        <p:spPr>
          <a:xfrm>
            <a:off x="3773424" y="1496883"/>
            <a:ext cx="1399032" cy="521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8B3F9C4-42CF-4FB9-87AC-8FD2C57ADAE4}"/>
              </a:ext>
            </a:extLst>
          </p:cNvPr>
          <p:cNvSpPr/>
          <p:nvPr/>
        </p:nvSpPr>
        <p:spPr>
          <a:xfrm>
            <a:off x="2253996" y="2518141"/>
            <a:ext cx="1399032" cy="521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0D344F-4211-45D1-9B10-96E76F755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920" y="1519549"/>
            <a:ext cx="481584" cy="48158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8B509C-4964-40CB-AA5F-A6C17E3B6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428" y="1510011"/>
            <a:ext cx="481584" cy="48158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2F2F48-F87D-4FC2-81FC-4385DA480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500473"/>
            <a:ext cx="481584" cy="48158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3AA64F-703E-42A2-87DD-1EEF455C6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920" y="2608675"/>
            <a:ext cx="345948" cy="345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80583A3-632F-4F1E-AF05-ECBB46A08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428" y="2538268"/>
            <a:ext cx="481584" cy="4815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C56BE9-6877-49C8-A4D9-72981D5A4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798" y="3318784"/>
            <a:ext cx="1337260" cy="13372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31170E6-F256-4F5B-9BD3-845B5A8E7EFC}"/>
              </a:ext>
            </a:extLst>
          </p:cNvPr>
          <p:cNvSpPr txBox="1"/>
          <p:nvPr/>
        </p:nvSpPr>
        <p:spPr>
          <a:xfrm>
            <a:off x="5247804" y="1487803"/>
            <a:ext cx="25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Deployment</a:t>
            </a:r>
            <a:r>
              <a:rPr lang="ko-KR" altLang="en-US" sz="1000" dirty="0"/>
              <a:t> </a:t>
            </a:r>
            <a:r>
              <a:rPr lang="en-US" altLang="ko-KR" sz="1000" dirty="0"/>
              <a:t>over</a:t>
            </a:r>
            <a:r>
              <a:rPr lang="ko-KR" altLang="en-US" sz="1000" dirty="0"/>
              <a:t> </a:t>
            </a:r>
            <a:r>
              <a:rPr lang="en-US" altLang="ko-KR" sz="1000" dirty="0"/>
              <a:t>multiple</a:t>
            </a:r>
            <a:r>
              <a:rPr lang="ko-KR" altLang="en-US" sz="1000" dirty="0"/>
              <a:t> </a:t>
            </a:r>
            <a:r>
              <a:rPr lang="en-US" altLang="ko-KR" sz="1000" dirty="0"/>
              <a:t>servers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1AC8DA-DA53-498E-89B4-7B64962D77E8}"/>
              </a:ext>
            </a:extLst>
          </p:cNvPr>
          <p:cNvSpPr txBox="1"/>
          <p:nvPr/>
        </p:nvSpPr>
        <p:spPr>
          <a:xfrm>
            <a:off x="5247804" y="2375185"/>
            <a:ext cx="25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CPU, Memory Quota </a:t>
            </a:r>
            <a:r>
              <a:rPr lang="ko-KR" altLang="en-US" sz="1000" dirty="0"/>
              <a:t>불편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377E0A-BAAE-466D-9438-8CEED3E4797F}"/>
              </a:ext>
            </a:extLst>
          </p:cNvPr>
          <p:cNvSpPr txBox="1"/>
          <p:nvPr/>
        </p:nvSpPr>
        <p:spPr>
          <a:xfrm>
            <a:off x="5247804" y="3296825"/>
            <a:ext cx="25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Container Orchestration </a:t>
            </a:r>
            <a:r>
              <a:rPr lang="ko-KR" altLang="en-US" sz="1000" dirty="0">
                <a:solidFill>
                  <a:srgbClr val="FF0000"/>
                </a:solidFill>
              </a:rPr>
              <a:t>필요</a:t>
            </a:r>
          </a:p>
        </p:txBody>
      </p:sp>
    </p:spTree>
    <p:extLst>
      <p:ext uri="{BB962C8B-B14F-4D97-AF65-F5344CB8AC3E}">
        <p14:creationId xmlns:p14="http://schemas.microsoft.com/office/powerpoint/2010/main" val="3389844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도커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허브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315;p33">
            <a:extLst>
              <a:ext uri="{FF2B5EF4-FFF2-40B4-BE49-F238E27FC236}">
                <a16:creationId xmlns:a16="http://schemas.microsoft.com/office/drawing/2014/main" id="{CE2F06C6-5C65-A54E-88D6-D12CB9A1C45B}"/>
              </a:ext>
            </a:extLst>
          </p:cNvPr>
          <p:cNvSpPr txBox="1"/>
          <p:nvPr/>
        </p:nvSpPr>
        <p:spPr>
          <a:xfrm>
            <a:off x="5587139" y="105563"/>
            <a:ext cx="2897747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허브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616C85-8AFA-4EF8-B1F9-4A5D29EE6D87}"/>
              </a:ext>
            </a:extLst>
          </p:cNvPr>
          <p:cNvSpPr txBox="1"/>
          <p:nvPr/>
        </p:nvSpPr>
        <p:spPr>
          <a:xfrm>
            <a:off x="720000" y="4695415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hlinkClick r:id="rId3"/>
              </a:rPr>
              <a:t>https://www.docker.com/pricing</a:t>
            </a:r>
            <a:endParaRPr kumimoji="1" lang="en" altLang="ko-Kore-KR" sz="7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20D14C-51A9-4ABA-B871-08A0E9B89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991215"/>
            <a:ext cx="7918704" cy="367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1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도커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Registry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315;p33">
            <a:extLst>
              <a:ext uri="{FF2B5EF4-FFF2-40B4-BE49-F238E27FC236}">
                <a16:creationId xmlns:a16="http://schemas.microsoft.com/office/drawing/2014/main" id="{CE2F06C6-5C65-A54E-88D6-D12CB9A1C45B}"/>
              </a:ext>
            </a:extLst>
          </p:cNvPr>
          <p:cNvSpPr txBox="1"/>
          <p:nvPr/>
        </p:nvSpPr>
        <p:spPr>
          <a:xfrm>
            <a:off x="5587139" y="105563"/>
            <a:ext cx="2897747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Registry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616C85-8AFA-4EF8-B1F9-4A5D29EE6D87}"/>
              </a:ext>
            </a:extLst>
          </p:cNvPr>
          <p:cNvSpPr txBox="1"/>
          <p:nvPr/>
        </p:nvSpPr>
        <p:spPr>
          <a:xfrm>
            <a:off x="720000" y="4585687"/>
            <a:ext cx="7966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hlinkClick r:id="rId3"/>
              </a:rPr>
              <a:t>https://landscape.cncf.io/card-mode?category=container-registry</a:t>
            </a:r>
            <a:endParaRPr kumimoji="1" lang="en-US" altLang="ko-Kore-KR" sz="700" dirty="0"/>
          </a:p>
          <a:p>
            <a:pPr marL="228600" indent="-228600">
              <a:buAutoNum type="arabicPeriod"/>
            </a:pPr>
            <a:r>
              <a:rPr kumimoji="1" lang="en-US" altLang="ko-Kore-KR" sz="700" dirty="0">
                <a:hlinkClick r:id="rId4"/>
              </a:rPr>
              <a:t>https://www.cncf.io/</a:t>
            </a:r>
            <a:endParaRPr kumimoji="1" lang="en" altLang="ko-Kore-KR" sz="7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1DFD81-15C6-470C-8329-58E03F702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72175"/>
            <a:ext cx="9144000" cy="15363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FFCFBE-10EF-4BBD-8D9A-0A45094B95A8}"/>
              </a:ext>
            </a:extLst>
          </p:cNvPr>
          <p:cNvSpPr/>
          <p:nvPr/>
        </p:nvSpPr>
        <p:spPr>
          <a:xfrm>
            <a:off x="2528316" y="1810512"/>
            <a:ext cx="1184148" cy="1655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422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Public Cloud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Registry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315;p33">
            <a:extLst>
              <a:ext uri="{FF2B5EF4-FFF2-40B4-BE49-F238E27FC236}">
                <a16:creationId xmlns:a16="http://schemas.microsoft.com/office/drawing/2014/main" id="{CE2F06C6-5C65-A54E-88D6-D12CB9A1C45B}"/>
              </a:ext>
            </a:extLst>
          </p:cNvPr>
          <p:cNvSpPr txBox="1"/>
          <p:nvPr/>
        </p:nvSpPr>
        <p:spPr>
          <a:xfrm>
            <a:off x="5587139" y="105563"/>
            <a:ext cx="2897747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Public Cloud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Registry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37255-A40B-40FD-AB9E-302EC074DE78}"/>
              </a:ext>
            </a:extLst>
          </p:cNvPr>
          <p:cNvSpPr txBox="1"/>
          <p:nvPr/>
        </p:nvSpPr>
        <p:spPr>
          <a:xfrm>
            <a:off x="720000" y="1161637"/>
            <a:ext cx="770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Google Container Registry(GCR)</a:t>
            </a:r>
          </a:p>
          <a:p>
            <a:r>
              <a:rPr lang="en-US" altLang="ko-KR" sz="1000" dirty="0">
                <a:hlinkClick r:id="rId3"/>
              </a:rPr>
              <a:t>https://cloud.google.com/container-registry</a:t>
            </a:r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Amazon Elastic Container Registry(Amazon ECR)</a:t>
            </a:r>
          </a:p>
          <a:p>
            <a:r>
              <a:rPr lang="en-US" altLang="ko-KR" sz="1000" dirty="0">
                <a:hlinkClick r:id="rId4"/>
              </a:rPr>
              <a:t>https://aws.amazon.com/ko/ecr/</a:t>
            </a:r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Azure Container Registry(ACR)</a:t>
            </a:r>
          </a:p>
          <a:p>
            <a:r>
              <a:rPr lang="en-US" altLang="ko-KR" sz="1000" dirty="0">
                <a:hlinkClick r:id="rId5"/>
              </a:rPr>
              <a:t>https://azure.microsoft.com/en-us/services/container-registry/#overview</a:t>
            </a:r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NAVER Cloud Container Registry</a:t>
            </a:r>
            <a:br>
              <a:rPr lang="en-US" altLang="ko-KR" sz="1000" dirty="0"/>
            </a:br>
            <a:r>
              <a:rPr lang="en-US" altLang="ko-KR" sz="1000" dirty="0">
                <a:hlinkClick r:id="rId6"/>
              </a:rPr>
              <a:t>https://www.ncloud.com/product/compute/containerRegistry</a:t>
            </a:r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59038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Engine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과 </a:t>
            </a:r>
            <a:r>
              <a:rPr lang="en-US" altLang="ko-KR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Containerd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315;p33">
            <a:extLst>
              <a:ext uri="{FF2B5EF4-FFF2-40B4-BE49-F238E27FC236}">
                <a16:creationId xmlns:a16="http://schemas.microsoft.com/office/drawing/2014/main" id="{CE2F06C6-5C65-A54E-88D6-D12CB9A1C45B}"/>
              </a:ext>
            </a:extLst>
          </p:cNvPr>
          <p:cNvSpPr txBox="1"/>
          <p:nvPr/>
        </p:nvSpPr>
        <p:spPr>
          <a:xfrm>
            <a:off x="5587139" y="105563"/>
            <a:ext cx="2897747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Engine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과 </a:t>
            </a:r>
            <a:r>
              <a:rPr lang="en-US" altLang="ko-KR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Containerd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37255-A40B-40FD-AB9E-302EC074DE78}"/>
              </a:ext>
            </a:extLst>
          </p:cNvPr>
          <p:cNvSpPr txBox="1"/>
          <p:nvPr/>
        </p:nvSpPr>
        <p:spPr>
          <a:xfrm>
            <a:off x="720000" y="1161637"/>
            <a:ext cx="770400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Docker Engine</a:t>
            </a:r>
          </a:p>
          <a:p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컨테이너를 빌드하고</a:t>
            </a:r>
            <a:r>
              <a:rPr lang="en-US" altLang="ko-KR" sz="1000" dirty="0"/>
              <a:t>, </a:t>
            </a:r>
            <a:r>
              <a:rPr lang="ko-KR" altLang="en-US" sz="1000" dirty="0"/>
              <a:t>실행하고 거기에 네트워크</a:t>
            </a:r>
            <a:r>
              <a:rPr lang="en-US" altLang="ko-KR" sz="1000" dirty="0"/>
              <a:t>, </a:t>
            </a:r>
            <a:br>
              <a:rPr lang="en-US" altLang="ko-KR" sz="1000" dirty="0"/>
            </a:br>
            <a:r>
              <a:rPr lang="ko-KR" altLang="en-US" sz="1000" dirty="0"/>
              <a:t>스토리지</a:t>
            </a:r>
            <a:r>
              <a:rPr lang="en-US" altLang="ko-KR" sz="1000" dirty="0"/>
              <a:t>, CLI</a:t>
            </a:r>
            <a:r>
              <a:rPr lang="ko-KR" altLang="en-US" sz="1000" dirty="0"/>
              <a:t>까지 제공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Monolithic </a:t>
            </a:r>
            <a:r>
              <a:rPr lang="ko-KR" altLang="en-US" sz="1000" dirty="0"/>
              <a:t>아키텍처로 개발되어 여러가지 패키지가 </a:t>
            </a:r>
            <a:br>
              <a:rPr lang="en-US" altLang="ko-KR" sz="1000" dirty="0"/>
            </a:br>
            <a:r>
              <a:rPr lang="ko-KR" altLang="en-US" sz="1000" dirty="0"/>
              <a:t>함께 묶이다 보니 여러 불편한 점들이 발생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이러한 환경에서 여러 사람들이 패키지 개발이 </a:t>
            </a:r>
            <a:r>
              <a:rPr lang="ko-KR" altLang="en-US" sz="1000" dirty="0" err="1"/>
              <a:t>어려워짐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새로운 표준이 필요하게 됨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endParaRPr lang="en-US" altLang="ko-KR" sz="1000" dirty="0"/>
          </a:p>
          <a:p>
            <a:r>
              <a:rPr lang="en-US" altLang="ko-KR" sz="1000" dirty="0"/>
              <a:t>OCI(</a:t>
            </a:r>
            <a:r>
              <a:rPr lang="en-US" altLang="ko-KR" sz="1100" b="0" i="0" dirty="0">
                <a:effectLst/>
                <a:latin typeface="-apple-system"/>
              </a:rPr>
              <a:t>Open Container Initiative)</a:t>
            </a:r>
          </a:p>
          <a:p>
            <a:endParaRPr lang="en-US" altLang="ko-KR" sz="1100" dirty="0">
              <a:latin typeface="-apple-system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-apple-system"/>
              </a:rPr>
              <a:t>Docker Engine</a:t>
            </a:r>
            <a:r>
              <a:rPr lang="ko-KR" altLang="en-US" sz="1100" dirty="0">
                <a:latin typeface="-apple-system"/>
              </a:rPr>
              <a:t>의 </a:t>
            </a:r>
            <a:r>
              <a:rPr lang="en-US" altLang="ko-KR" sz="1100" dirty="0">
                <a:latin typeface="-apple-system"/>
              </a:rPr>
              <a:t>Monolithic </a:t>
            </a:r>
            <a:r>
              <a:rPr lang="ko-KR" altLang="en-US" sz="1100" dirty="0">
                <a:latin typeface="-apple-system"/>
              </a:rPr>
              <a:t>환경을 극복하기 위한 </a:t>
            </a:r>
            <a:br>
              <a:rPr lang="en-US" altLang="ko-KR" sz="1100" dirty="0">
                <a:latin typeface="-apple-system"/>
              </a:rPr>
            </a:br>
            <a:r>
              <a:rPr lang="en-US" altLang="ko-KR" sz="1100" dirty="0">
                <a:latin typeface="-apple-system"/>
              </a:rPr>
              <a:t>Container Runtime </a:t>
            </a:r>
            <a:r>
              <a:rPr lang="ko-KR" altLang="en-US" sz="1100" dirty="0">
                <a:latin typeface="-apple-system"/>
              </a:rPr>
              <a:t>표준</a:t>
            </a:r>
            <a:endParaRPr lang="en-US" altLang="ko-KR" sz="1100" dirty="0">
              <a:latin typeface="-apple-system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-apple-system"/>
              </a:rPr>
              <a:t>OCI </a:t>
            </a:r>
            <a:r>
              <a:rPr lang="ko-KR" altLang="en-US" sz="1100" dirty="0">
                <a:latin typeface="-apple-system"/>
              </a:rPr>
              <a:t>표준으로 만들어진 </a:t>
            </a:r>
            <a:r>
              <a:rPr lang="en-US" altLang="ko-KR" sz="1100" dirty="0">
                <a:latin typeface="-apple-system"/>
              </a:rPr>
              <a:t>Container Runtime</a:t>
            </a:r>
            <a:r>
              <a:rPr lang="ko-KR" altLang="en-US" sz="1100" dirty="0">
                <a:latin typeface="-apple-system"/>
              </a:rPr>
              <a:t>이 </a:t>
            </a:r>
            <a:r>
              <a:rPr lang="en-US" altLang="ko-KR" sz="1100" dirty="0" err="1">
                <a:latin typeface="-apple-system"/>
              </a:rPr>
              <a:t>Containerd</a:t>
            </a:r>
            <a:endParaRPr lang="en-US" altLang="ko-KR" sz="1100" dirty="0">
              <a:latin typeface="-apple-system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/>
              <a:t>현재는 </a:t>
            </a:r>
            <a:r>
              <a:rPr lang="en-US" altLang="ko-KR" sz="1000" dirty="0" err="1"/>
              <a:t>Containerd</a:t>
            </a:r>
            <a:r>
              <a:rPr lang="ko-KR" altLang="en-US" sz="1000" dirty="0"/>
              <a:t>와 </a:t>
            </a:r>
            <a:r>
              <a:rPr lang="en-US" altLang="ko-KR" sz="1000" dirty="0"/>
              <a:t>CRI-O </a:t>
            </a:r>
            <a:r>
              <a:rPr lang="ko-KR" altLang="en-US" sz="1000" dirty="0"/>
              <a:t>두 가지가 가장 널리 사용되고 있음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 err="1"/>
              <a:t>Containerd</a:t>
            </a:r>
            <a:r>
              <a:rPr lang="ko-KR" altLang="en-US" sz="1000" dirty="0"/>
              <a:t>는 </a:t>
            </a:r>
            <a:r>
              <a:rPr lang="en-US" altLang="ko-KR" sz="1000" dirty="0"/>
              <a:t>Docker Engine</a:t>
            </a:r>
            <a:r>
              <a:rPr lang="ko-KR" altLang="en-US" sz="1000" dirty="0"/>
              <a:t>에 기본으로 탑재되어 사용됨</a:t>
            </a:r>
            <a:r>
              <a:rPr lang="en-US" altLang="ko-KR" sz="10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/>
              <a:t>가벼운 </a:t>
            </a:r>
            <a:r>
              <a:rPr lang="en-US" altLang="ko-KR" sz="1000" dirty="0"/>
              <a:t>Container Runtime</a:t>
            </a:r>
            <a:r>
              <a:rPr lang="ko-KR" altLang="en-US" sz="1000" dirty="0"/>
              <a:t>을 제공하게 됨</a:t>
            </a:r>
            <a:r>
              <a:rPr lang="en-US" altLang="ko-KR" sz="1000" dirty="0"/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err="1"/>
              <a:t>쿠버네티스</a:t>
            </a:r>
            <a:r>
              <a:rPr lang="ko-KR" altLang="en-US" sz="1000" dirty="0"/>
              <a:t> </a:t>
            </a:r>
            <a:r>
              <a:rPr lang="en-US" altLang="ko-KR" sz="1000" dirty="0"/>
              <a:t>v1.23</a:t>
            </a:r>
            <a:r>
              <a:rPr lang="ko-KR" altLang="en-US" sz="1000" dirty="0"/>
              <a:t>부터 </a:t>
            </a:r>
            <a:r>
              <a:rPr lang="en-US" altLang="ko-KR" sz="1000" dirty="0"/>
              <a:t>Container Runtime</a:t>
            </a:r>
            <a:r>
              <a:rPr lang="ko-KR" altLang="en-US" sz="1000" dirty="0"/>
              <a:t>으로 </a:t>
            </a:r>
            <a:r>
              <a:rPr lang="en-US" altLang="ko-KR" sz="1000" dirty="0"/>
              <a:t>Docker </a:t>
            </a:r>
            <a:r>
              <a:rPr lang="ko-KR" altLang="en-US" sz="1000" dirty="0"/>
              <a:t>지원 중지</a:t>
            </a: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4F21BB-98FC-482F-92A2-EDEB2909E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19" y="1364392"/>
            <a:ext cx="4460758" cy="24034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283159-083C-4A7A-A072-03E0F67EF869}"/>
              </a:ext>
            </a:extLst>
          </p:cNvPr>
          <p:cNvSpPr txBox="1"/>
          <p:nvPr/>
        </p:nvSpPr>
        <p:spPr>
          <a:xfrm>
            <a:off x="720000" y="4685714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hlinkClick r:id="rId4"/>
              </a:rPr>
              <a:t>https://www.docker.com/blog/what-is-containerd-runtime/</a:t>
            </a:r>
            <a:endParaRPr kumimoji="1" lang="en" altLang="ko-Kore-KR" sz="700" dirty="0"/>
          </a:p>
        </p:txBody>
      </p:sp>
    </p:spTree>
    <p:extLst>
      <p:ext uri="{BB962C8B-B14F-4D97-AF65-F5344CB8AC3E}">
        <p14:creationId xmlns:p14="http://schemas.microsoft.com/office/powerpoint/2010/main" val="1016878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Engine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과 </a:t>
            </a:r>
            <a:r>
              <a:rPr lang="en-US" altLang="ko-KR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Containerd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성능 비교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315;p33">
            <a:extLst>
              <a:ext uri="{FF2B5EF4-FFF2-40B4-BE49-F238E27FC236}">
                <a16:creationId xmlns:a16="http://schemas.microsoft.com/office/drawing/2014/main" id="{CE2F06C6-5C65-A54E-88D6-D12CB9A1C45B}"/>
              </a:ext>
            </a:extLst>
          </p:cNvPr>
          <p:cNvSpPr txBox="1"/>
          <p:nvPr/>
        </p:nvSpPr>
        <p:spPr>
          <a:xfrm>
            <a:off x="5365967" y="105563"/>
            <a:ext cx="3118919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Engine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과 </a:t>
            </a:r>
            <a:r>
              <a:rPr lang="en-US" altLang="ko-KR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Containerd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성능비교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83159-083C-4A7A-A072-03E0F67EF869}"/>
              </a:ext>
            </a:extLst>
          </p:cNvPr>
          <p:cNvSpPr txBox="1"/>
          <p:nvPr/>
        </p:nvSpPr>
        <p:spPr>
          <a:xfrm>
            <a:off x="720000" y="4685714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hlinkClick r:id="rId3"/>
              </a:rPr>
              <a:t>https://kubernetes.io/blog/2018/05/24/kubernetes-containerd-integration-goes-ga/</a:t>
            </a:r>
            <a:endParaRPr kumimoji="1" lang="en" altLang="ko-Kore-KR" sz="7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4C6F18-1923-4DD9-A144-AE5A49802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208792"/>
            <a:ext cx="3896911" cy="25826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4AB2E6-2A88-4DE5-8FAE-4992ABE90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064" y="1208792"/>
            <a:ext cx="3571141" cy="26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Agenda</a:t>
            </a:r>
            <a:endParaRPr dirty="0">
              <a:latin typeface="+mj-lt"/>
            </a:endParaRPr>
          </a:p>
        </p:txBody>
      </p:sp>
      <p:sp>
        <p:nvSpPr>
          <p:cNvPr id="270" name="Google Shape;270;p32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</a:t>
            </a:r>
            <a: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Overview</a:t>
            </a:r>
            <a:b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</a:br>
            <a:b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</a:br>
            <a:endParaRPr lang="en-US" altLang="ko-KR" dirty="0">
              <a:solidFill>
                <a:schemeClr val="dk1"/>
              </a:solidFill>
              <a:latin typeface="BM JUA OTF" panose="020B0600000101010101" charset="-127"/>
              <a:ea typeface="BM JUA OTF" panose="020B0600000101010101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이전</a:t>
            </a:r>
            <a: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이후</a:t>
            </a:r>
            <a:endParaRPr lang="en-US" altLang="ko-KR" dirty="0">
              <a:solidFill>
                <a:schemeClr val="dk1"/>
              </a:solidFill>
              <a:latin typeface="BM JUA OTF" panose="020B0600000101010101" charset="-127"/>
              <a:ea typeface="BM JUA OTF" panose="020B0600000101010101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장단점</a:t>
            </a:r>
            <a:endParaRPr lang="en-US" altLang="ko-KR" dirty="0">
              <a:solidFill>
                <a:schemeClr val="dk1"/>
              </a:solidFill>
              <a:latin typeface="BM JUA OTF" panose="020B0600000101010101" charset="-127"/>
              <a:ea typeface="BM JUA OTF" panose="020B0600000101010101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가상 </a:t>
            </a: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머신과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1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가상 </a:t>
            </a: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머신과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2</a:t>
            </a:r>
          </a:p>
          <a:p>
            <a:pPr lvl="0" indent="-307975">
              <a:buClr>
                <a:schemeClr val="dk1"/>
              </a:buClr>
              <a:buSzPts val="1250"/>
            </a:pPr>
            <a:r>
              <a:rPr lang="ko-KR" altLang="en-US" dirty="0">
                <a:latin typeface="BM JUA OTF" panose="020B0600000101010101" charset="-127"/>
                <a:ea typeface="BM JUA OTF" panose="020B0600000101010101" charset="-127"/>
              </a:rPr>
              <a:t>가상 </a:t>
            </a:r>
            <a:r>
              <a:rPr lang="ko-KR" altLang="en-US" dirty="0" err="1">
                <a:latin typeface="BM JUA OTF" panose="020B0600000101010101" charset="-127"/>
                <a:ea typeface="BM JUA OTF" panose="020B0600000101010101" charset="-127"/>
              </a:rPr>
              <a:t>머신과</a:t>
            </a:r>
            <a:r>
              <a:rPr lang="ko-KR" altLang="en-US" dirty="0">
                <a:latin typeface="BM JUA OTF" panose="020B0600000101010101" charset="-127"/>
                <a:ea typeface="BM JUA OTF" panose="020B0600000101010101" charset="-127"/>
              </a:rPr>
              <a:t> </a:t>
            </a:r>
            <a:r>
              <a:rPr lang="ko-KR" altLang="en-US" dirty="0" err="1">
                <a:latin typeface="BM JUA OTF" panose="020B0600000101010101" charset="-127"/>
                <a:ea typeface="BM JUA OTF" panose="020B0600000101010101" charset="-127"/>
              </a:rPr>
              <a:t>도커의</a:t>
            </a:r>
            <a:r>
              <a:rPr lang="ko-KR" altLang="en-US" dirty="0">
                <a:latin typeface="BM JUA OTF" panose="020B0600000101010101" charset="-127"/>
                <a:ea typeface="BM JUA OTF" panose="020B0600000101010101" charset="-127"/>
              </a:rPr>
              <a:t> 차이</a:t>
            </a:r>
            <a:endParaRPr dirty="0">
              <a:solidFill>
                <a:schemeClr val="dk1"/>
              </a:solidFill>
              <a:latin typeface="BM JUA OTF" panose="020B0600000101010101" charset="-127"/>
              <a:ea typeface="BM JUA OTF" panose="020B0600000101010101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아키텍쳐</a:t>
            </a:r>
            <a:endParaRPr lang="en-US" altLang="ko-KR" dirty="0">
              <a:solidFill>
                <a:schemeClr val="dk1"/>
              </a:solidFill>
              <a:latin typeface="BM JUA OTF" panose="020B0600000101010101" charset="-127"/>
              <a:ea typeface="BM JUA OTF" panose="020B0600000101010101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Public Cloud Container Service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도커의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한계</a:t>
            </a:r>
            <a:endParaRPr lang="en-US" altLang="ko-KR" dirty="0">
              <a:solidFill>
                <a:schemeClr val="dk1"/>
              </a:solidFill>
              <a:latin typeface="BM JUA OTF" panose="020B0600000101010101" charset="-127"/>
              <a:ea typeface="BM JUA OTF" panose="020B0600000101010101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허브</a:t>
            </a:r>
            <a:endParaRPr lang="en-US" altLang="ko-KR" dirty="0">
              <a:solidFill>
                <a:schemeClr val="dk1"/>
              </a:solidFill>
              <a:latin typeface="BM JUA OTF" panose="020B0600000101010101" charset="-127"/>
              <a:ea typeface="BM JUA OTF" panose="020B0600000101010101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Registry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Public Cloud Registry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Engine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과 </a:t>
            </a:r>
            <a:r>
              <a:rPr lang="en-US" altLang="ko-KR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Containerd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Engine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과 </a:t>
            </a:r>
            <a:r>
              <a:rPr lang="en-US" altLang="ko-KR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Containerd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성능 비교</a:t>
            </a:r>
            <a:endParaRPr lang="en-US" altLang="ko-KR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endParaRPr sz="12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D22A633-CEB3-AB41-9DED-6751A423AAF1}"/>
              </a:ext>
            </a:extLst>
          </p:cNvPr>
          <p:cNvSpPr/>
          <p:nvPr/>
        </p:nvSpPr>
        <p:spPr>
          <a:xfrm>
            <a:off x="5099274" y="2611737"/>
            <a:ext cx="3580109" cy="821801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도커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이전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이후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11488E-75E8-4B4E-8282-285AFD3B9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969" y="310122"/>
            <a:ext cx="2006062" cy="2006062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CC7D89E-CF32-4244-AAFF-627C03074DC5}"/>
              </a:ext>
            </a:extLst>
          </p:cNvPr>
          <p:cNvCxnSpPr>
            <a:stCxn id="3" idx="1"/>
          </p:cNvCxnSpPr>
          <p:nvPr/>
        </p:nvCxnSpPr>
        <p:spPr>
          <a:xfrm flipH="1">
            <a:off x="836908" y="1313153"/>
            <a:ext cx="27320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336ECF9-9AED-8247-9469-1A56719B89AC}"/>
              </a:ext>
            </a:extLst>
          </p:cNvPr>
          <p:cNvCxnSpPr>
            <a:stCxn id="3" idx="3"/>
          </p:cNvCxnSpPr>
          <p:nvPr/>
        </p:nvCxnSpPr>
        <p:spPr>
          <a:xfrm>
            <a:off x="5575031" y="1313153"/>
            <a:ext cx="26313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E8288D-765E-844F-B47D-6F6AC5E746EF}"/>
              </a:ext>
            </a:extLst>
          </p:cNvPr>
          <p:cNvSpPr/>
          <p:nvPr/>
        </p:nvSpPr>
        <p:spPr>
          <a:xfrm>
            <a:off x="836908" y="2235496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OS</a:t>
            </a:r>
            <a:r>
              <a:rPr kumimoji="1" lang="ko-KR" altLang="en-US" dirty="0">
                <a:solidFill>
                  <a:schemeClr val="tx1"/>
                </a:solidFill>
              </a:rPr>
              <a:t>설치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72218D-1B05-1248-B7C4-73895D4B92C4}"/>
              </a:ext>
            </a:extLst>
          </p:cNvPr>
          <p:cNvSpPr/>
          <p:nvPr/>
        </p:nvSpPr>
        <p:spPr>
          <a:xfrm>
            <a:off x="5495844" y="2235496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OS</a:t>
            </a:r>
            <a:r>
              <a:rPr kumimoji="1" lang="ko-KR" altLang="en-US" dirty="0">
                <a:solidFill>
                  <a:schemeClr val="tx1"/>
                </a:solidFill>
              </a:rPr>
              <a:t>설치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B59242-0A8D-A74C-BFE4-FC78740D31CE}"/>
              </a:ext>
            </a:extLst>
          </p:cNvPr>
          <p:cNvSpPr/>
          <p:nvPr/>
        </p:nvSpPr>
        <p:spPr>
          <a:xfrm>
            <a:off x="836907" y="1808972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Server </a:t>
            </a:r>
            <a:r>
              <a:rPr kumimoji="1" lang="ko-KR" altLang="en-US" dirty="0">
                <a:solidFill>
                  <a:schemeClr val="tx1"/>
                </a:solidFill>
              </a:rPr>
              <a:t>준비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B5B08B-FD9F-5940-8ABC-D6C902CF3172}"/>
              </a:ext>
            </a:extLst>
          </p:cNvPr>
          <p:cNvSpPr/>
          <p:nvPr/>
        </p:nvSpPr>
        <p:spPr>
          <a:xfrm>
            <a:off x="5494483" y="1814310"/>
            <a:ext cx="2789695" cy="309966"/>
          </a:xfrm>
          <a:prstGeom prst="rect">
            <a:avLst/>
          </a:prstGeom>
          <a:solidFill>
            <a:schemeClr val="tx2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Server </a:t>
            </a:r>
            <a:r>
              <a:rPr kumimoji="1" lang="ko-Kore-KR" altLang="en-US" dirty="0">
                <a:solidFill>
                  <a:schemeClr val="tx1"/>
                </a:solidFill>
              </a:rPr>
              <a:t>준비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144EAA-013F-3145-9EA7-0C3F97C821FE}"/>
              </a:ext>
            </a:extLst>
          </p:cNvPr>
          <p:cNvSpPr/>
          <p:nvPr/>
        </p:nvSpPr>
        <p:spPr>
          <a:xfrm>
            <a:off x="836907" y="2656682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DataBase</a:t>
            </a:r>
            <a:r>
              <a:rPr kumimoji="1" lang="ko-KR" altLang="en-US" dirty="0">
                <a:solidFill>
                  <a:schemeClr val="tx1"/>
                </a:solidFill>
              </a:rPr>
              <a:t> 설치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CA20DD-3983-1243-9143-43E204E19CEF}"/>
              </a:ext>
            </a:extLst>
          </p:cNvPr>
          <p:cNvSpPr/>
          <p:nvPr/>
        </p:nvSpPr>
        <p:spPr>
          <a:xfrm>
            <a:off x="5495843" y="2656682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Database image </a:t>
            </a:r>
            <a:r>
              <a:rPr kumimoji="1" lang="ko-KR" altLang="en-US" dirty="0">
                <a:solidFill>
                  <a:schemeClr val="tx1"/>
                </a:solidFill>
              </a:rPr>
              <a:t>다운로드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B9782-73E5-564F-BB72-EA871B8B75F1}"/>
              </a:ext>
            </a:extLst>
          </p:cNvPr>
          <p:cNvSpPr/>
          <p:nvPr/>
        </p:nvSpPr>
        <p:spPr>
          <a:xfrm>
            <a:off x="836906" y="3123572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Configuration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9EE411-26CF-5F41-90C9-0A3431DDEA04}"/>
              </a:ext>
            </a:extLst>
          </p:cNvPr>
          <p:cNvSpPr/>
          <p:nvPr/>
        </p:nvSpPr>
        <p:spPr>
          <a:xfrm>
            <a:off x="836906" y="3608375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run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AF433A-793B-664C-91E2-64143091F8E4}"/>
              </a:ext>
            </a:extLst>
          </p:cNvPr>
          <p:cNvSpPr/>
          <p:nvPr/>
        </p:nvSpPr>
        <p:spPr>
          <a:xfrm>
            <a:off x="5494482" y="3077868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docker run …  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D989AB-C13B-4F9E-A889-B290F2870787}"/>
              </a:ext>
            </a:extLst>
          </p:cNvPr>
          <p:cNvSpPr txBox="1"/>
          <p:nvPr/>
        </p:nvSpPr>
        <p:spPr>
          <a:xfrm>
            <a:off x="720000" y="4645516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hlinkClick r:id="rId4"/>
              </a:rPr>
              <a:t>(</a:t>
            </a:r>
            <a:r>
              <a:rPr kumimoji="1" lang="ko-KR" altLang="en-US" sz="700" dirty="0" err="1">
                <a:hlinkClick r:id="rId4"/>
              </a:rPr>
              <a:t>도커비유</a:t>
            </a:r>
            <a:r>
              <a:rPr kumimoji="1" lang="en-US" altLang="ko-KR" sz="700" dirty="0">
                <a:hlinkClick r:id="rId4"/>
              </a:rPr>
              <a:t>)</a:t>
            </a:r>
            <a:r>
              <a:rPr kumimoji="1" lang="en-US" altLang="ko-Kore-KR" sz="700" dirty="0">
                <a:hlinkClick r:id="rId4"/>
              </a:rPr>
              <a:t>https://docs.microsoft.com/ko-kr/dotnet/architecture/microservices/container-docker-introduction/docker-defined#a-simple-analogy</a:t>
            </a:r>
            <a:endParaRPr kumimoji="1" lang="ko-Kore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841230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도커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장단점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장단점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E905B1-7F6C-9F42-BCFD-BBFEE21EDB3A}"/>
              </a:ext>
            </a:extLst>
          </p:cNvPr>
          <p:cNvSpPr/>
          <p:nvPr/>
        </p:nvSpPr>
        <p:spPr>
          <a:xfrm>
            <a:off x="720000" y="1161637"/>
            <a:ext cx="3619525" cy="309966"/>
          </a:xfrm>
          <a:prstGeom prst="rect">
            <a:avLst/>
          </a:prstGeom>
          <a:solidFill>
            <a:schemeClr val="tx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장점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02E937-1ACF-1142-83AA-490A6B667AA6}"/>
              </a:ext>
            </a:extLst>
          </p:cNvPr>
          <p:cNvSpPr/>
          <p:nvPr/>
        </p:nvSpPr>
        <p:spPr>
          <a:xfrm>
            <a:off x="4804477" y="1150569"/>
            <a:ext cx="3619525" cy="309966"/>
          </a:xfrm>
          <a:prstGeom prst="rect">
            <a:avLst/>
          </a:prstGeom>
          <a:solidFill>
            <a:schemeClr val="tx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단점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14FD79-4D27-374C-87A7-670441AB6689}"/>
              </a:ext>
            </a:extLst>
          </p:cNvPr>
          <p:cNvSpPr txBox="1"/>
          <p:nvPr/>
        </p:nvSpPr>
        <p:spPr>
          <a:xfrm>
            <a:off x="706140" y="1701760"/>
            <a:ext cx="36333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간단하고 빠른 실행 환경 구축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(</a:t>
            </a:r>
            <a:r>
              <a:rPr kumimoji="1" lang="ko-KR" altLang="en-US" dirty="0"/>
              <a:t>경우에 따라</a:t>
            </a:r>
            <a:r>
              <a:rPr kumimoji="1" lang="en-US" altLang="ko-KR" dirty="0"/>
              <a:t>)</a:t>
            </a:r>
            <a:r>
              <a:rPr kumimoji="1" lang="ko-KR" altLang="en-US" dirty="0"/>
              <a:t>가볍고 빠른 실행 속도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하드웨어 자원의 효율적 사용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이전과 배포가 자유로움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강력한 커뮤니티의 지원</a:t>
            </a:r>
            <a:r>
              <a:rPr kumimoji="1" lang="en-US" altLang="ko-Kore-KR" dirty="0"/>
              <a:t>(docker hub)</a:t>
            </a:r>
            <a:endParaRPr kumimoji="1"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6E85CA-C96E-1849-B13E-EFA3141C80BA}"/>
              </a:ext>
            </a:extLst>
          </p:cNvPr>
          <p:cNvSpPr txBox="1"/>
          <p:nvPr/>
        </p:nvSpPr>
        <p:spPr>
          <a:xfrm>
            <a:off x="4790615" y="1701759"/>
            <a:ext cx="36333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Learning Curve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호스트 </a:t>
            </a:r>
            <a:r>
              <a:rPr kumimoji="1" lang="en-US" altLang="ko-KR" dirty="0"/>
              <a:t>OS</a:t>
            </a:r>
            <a:r>
              <a:rPr kumimoji="1" lang="ko-KR" altLang="en-US" dirty="0"/>
              <a:t>에 따른 성능 차이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err="1"/>
              <a:t>커스터마이즈의</a:t>
            </a:r>
            <a:r>
              <a:rPr kumimoji="1" lang="ko-KR" altLang="en-US" dirty="0"/>
              <a:t> 고통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이미지 최적화 필요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리눅스 친화적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보안 문제</a:t>
            </a:r>
            <a:r>
              <a:rPr kumimoji="1" lang="en-US" altLang="ko-KR" dirty="0"/>
              <a:t>(host OS </a:t>
            </a:r>
            <a:r>
              <a:rPr kumimoji="1" lang="ko-KR" altLang="en-US" dirty="0"/>
              <a:t>커널 공유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0382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가상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머신과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도커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1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가상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머신과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1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F66AC88-61E5-45B5-BF03-EF2C5AC73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85" y="1196869"/>
            <a:ext cx="6937629" cy="350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1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가상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머신과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도커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2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가상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머신과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2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pic>
        <p:nvPicPr>
          <p:cNvPr id="1026" name="Picture 2" descr="text">
            <a:extLst>
              <a:ext uri="{FF2B5EF4-FFF2-40B4-BE49-F238E27FC236}">
                <a16:creationId xmlns:a16="http://schemas.microsoft.com/office/drawing/2014/main" id="{CB8DA7E6-47DA-2B43-9B35-445DE724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068" y="1159044"/>
            <a:ext cx="4869863" cy="344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47E67D-BAB5-874B-BF57-CD68EACE5A7F}"/>
              </a:ext>
            </a:extLst>
          </p:cNvPr>
          <p:cNvSpPr txBox="1"/>
          <p:nvPr/>
        </p:nvSpPr>
        <p:spPr>
          <a:xfrm>
            <a:off x="720000" y="4645516"/>
            <a:ext cx="7966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" altLang="ko-Kore-KR" sz="700" dirty="0">
                <a:hlinkClick r:id="rId4"/>
              </a:rPr>
              <a:t>https://rokrokss.com/post/2019/10/17/%EB%8F%84%EC%BB%A4-Docker-%EC%A0%95%EB%A6%AC.html</a:t>
            </a:r>
            <a:endParaRPr kumimoji="1" lang="en" altLang="ko-Kore-KR" sz="700" dirty="0"/>
          </a:p>
          <a:p>
            <a:pPr marL="228600" indent="-228600">
              <a:buAutoNum type="arabicPeriod"/>
            </a:pPr>
            <a:r>
              <a:rPr kumimoji="1" lang="en-US" altLang="en-US" sz="700" dirty="0">
                <a:hlinkClick r:id="rId5"/>
              </a:rPr>
              <a:t>https://www.alpinelinux.org/about/</a:t>
            </a:r>
            <a:endParaRPr kumimoji="1" lang="ko-Kore-KR" altLang="en-US" sz="7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06378A-F919-6B44-99E2-17AA67E89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275" y="819916"/>
            <a:ext cx="1072783" cy="3710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319CF9-EECB-A247-9D74-BE2DD8734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1904" y="935256"/>
            <a:ext cx="1329164" cy="883503"/>
          </a:xfrm>
          <a:prstGeom prst="rect">
            <a:avLst/>
          </a:prstGeom>
        </p:spPr>
      </p:pic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E3CFADDC-53C9-074D-B4A1-832EE5A99C32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H="1" flipV="1">
            <a:off x="4911070" y="611911"/>
            <a:ext cx="675592" cy="1091602"/>
          </a:xfrm>
          <a:prstGeom prst="bentConnector4">
            <a:avLst>
              <a:gd name="adj1" fmla="val -33837"/>
              <a:gd name="adj2" fmla="val 10012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42CB57-1645-4967-9DCF-9DC39DD8C8F7}"/>
              </a:ext>
            </a:extLst>
          </p:cNvPr>
          <p:cNvSpPr txBox="1"/>
          <p:nvPr/>
        </p:nvSpPr>
        <p:spPr>
          <a:xfrm>
            <a:off x="6975891" y="3250767"/>
            <a:ext cx="1540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6408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가상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머신과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도커의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차이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4BD7E-B2BB-B34E-ADF0-B806300F1C7D}"/>
              </a:ext>
            </a:extLst>
          </p:cNvPr>
          <p:cNvSpPr txBox="1"/>
          <p:nvPr/>
        </p:nvSpPr>
        <p:spPr>
          <a:xfrm>
            <a:off x="968644" y="1302950"/>
            <a:ext cx="6439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각 </a:t>
            </a:r>
            <a:r>
              <a:rPr kumimoji="1" lang="en-US" altLang="ko-KR" dirty="0"/>
              <a:t>VM</a:t>
            </a:r>
            <a:r>
              <a:rPr kumimoji="1" lang="ko-KR" altLang="en-US" dirty="0"/>
              <a:t>은 자체 운영체제가 필요하다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일반적으로 크기가 크다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시작이 느리고 이동이 어렵다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유지관리와 업그레이드등의 문제점이 있다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7905A8-D530-394D-B1A6-6CD6C9C3CDBA}"/>
              </a:ext>
            </a:extLst>
          </p:cNvPr>
          <p:cNvSpPr txBox="1"/>
          <p:nvPr/>
        </p:nvSpPr>
        <p:spPr>
          <a:xfrm>
            <a:off x="968643" y="2542407"/>
            <a:ext cx="67727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커널</a:t>
            </a:r>
            <a:r>
              <a:rPr kumimoji="1" lang="en-US" altLang="ko-KR" dirty="0"/>
              <a:t>(OS)</a:t>
            </a:r>
            <a:r>
              <a:rPr kumimoji="1" lang="ko-KR" altLang="en-US" dirty="0"/>
              <a:t>을 공유한다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라이브리러와 바이너리만 가지고 있다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다른 프로세스와 격리된 환경을 제공한다</a:t>
            </a:r>
            <a:r>
              <a:rPr kumimoji="1" lang="en-US" altLang="ko-KR" dirty="0"/>
              <a:t>.</a:t>
            </a:r>
            <a:endParaRPr kumimoji="1" lang="en-US" altLang="ko-KR" baseline="30000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베어 메탈의 환경과 비슷한 수준의 성능을 제공한다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맥</a:t>
            </a:r>
            <a:r>
              <a:rPr kumimoji="1" lang="en-US" altLang="ko-KR" dirty="0"/>
              <a:t>/</a:t>
            </a:r>
            <a:r>
              <a:rPr kumimoji="1" lang="ko-KR" altLang="en-US" dirty="0"/>
              <a:t>윈도우 제외</a:t>
            </a:r>
            <a:r>
              <a:rPr kumimoji="1"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build once and run anywhere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(</a:t>
            </a:r>
            <a:r>
              <a:rPr kumimoji="1" lang="ko-KR" altLang="en-US" dirty="0"/>
              <a:t>호스트의 커널</a:t>
            </a:r>
            <a:r>
              <a:rPr kumimoji="1" lang="en-US" altLang="ko-KR" dirty="0"/>
              <a:t> </a:t>
            </a:r>
            <a:r>
              <a:rPr kumimoji="1" lang="ko-KR" altLang="en-US" dirty="0"/>
              <a:t>공유에 따른 문제점이 있다</a:t>
            </a:r>
            <a:r>
              <a:rPr kumimoji="1" lang="en-US" altLang="ko-KR" dirty="0"/>
              <a:t>.)</a:t>
            </a:r>
            <a:r>
              <a:rPr kumimoji="1" lang="en-US" altLang="ko-KR" baseline="30000" dirty="0"/>
              <a:t>1,2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C3870-0BA7-554E-8E19-B15AB1535EFD}"/>
              </a:ext>
            </a:extLst>
          </p:cNvPr>
          <p:cNvSpPr txBox="1"/>
          <p:nvPr/>
        </p:nvSpPr>
        <p:spPr>
          <a:xfrm>
            <a:off x="720000" y="4477540"/>
            <a:ext cx="7966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" altLang="ko-Kore-KR" sz="700" dirty="0">
                <a:hlinkClick r:id="rId3"/>
              </a:rPr>
              <a:t>http://syscore.sejong.ac.kr/~woongbak/publications/DJ26.pdf</a:t>
            </a:r>
            <a:endParaRPr kumimoji="1" lang="en" altLang="ko-Kore-KR" sz="700" dirty="0"/>
          </a:p>
          <a:p>
            <a:pPr marL="228600" indent="-228600">
              <a:buAutoNum type="arabicPeriod"/>
            </a:pPr>
            <a:r>
              <a:rPr kumimoji="1" lang="en" altLang="ko-Kore-KR" sz="700" dirty="0">
                <a:hlinkClick r:id="rId4"/>
              </a:rPr>
              <a:t>https://</a:t>
            </a:r>
            <a:r>
              <a:rPr kumimoji="1" lang="en" altLang="ko-Kore-KR" sz="700" dirty="0" err="1">
                <a:hlinkClick r:id="rId4"/>
              </a:rPr>
              <a:t>deview.kr</a:t>
            </a:r>
            <a:r>
              <a:rPr kumimoji="1" lang="en" altLang="ko-Kore-KR" sz="700" dirty="0">
                <a:hlinkClick r:id="rId4"/>
              </a:rPr>
              <a:t>/data/</a:t>
            </a:r>
            <a:r>
              <a:rPr kumimoji="1" lang="en" altLang="ko-Kore-KR" sz="700" dirty="0" err="1">
                <a:hlinkClick r:id="rId4"/>
              </a:rPr>
              <a:t>deview</a:t>
            </a:r>
            <a:r>
              <a:rPr kumimoji="1" lang="en" altLang="ko-Kore-KR" sz="700" dirty="0">
                <a:hlinkClick r:id="rId4"/>
              </a:rPr>
              <a:t>/session/attach/1400_T3_%E1%84%89%E1%85%B5%E1%86%B7%E1%84%8C%E1%85%A2%E1%84%92%E1%85%AE%E1%86%AB_Container%E1%84%87%E1%85%A9%E1%84%8B%E1%85%A1%E1%86%AB%E1%84%8B%E1%85%B5%E1%84%8B%E1%85%A3%E1%84%80%E1%85%B5(</a:t>
            </a:r>
            <a:r>
              <a:rPr kumimoji="1" lang="en" altLang="ko-Kore-KR" sz="700" dirty="0" err="1">
                <a:hlinkClick r:id="rId4"/>
              </a:rPr>
              <a:t>docker,kubernetes</a:t>
            </a:r>
            <a:r>
              <a:rPr kumimoji="1" lang="en" altLang="ko-Kore-KR" sz="700" dirty="0">
                <a:hlinkClick r:id="rId4"/>
              </a:rPr>
              <a:t>).pdf</a:t>
            </a:r>
            <a:endParaRPr kumimoji="1" lang="ko-Kore-KR" altLang="en-US" sz="700" dirty="0"/>
          </a:p>
        </p:txBody>
      </p:sp>
      <p:sp>
        <p:nvSpPr>
          <p:cNvPr id="9" name="Google Shape;315;p33">
            <a:extLst>
              <a:ext uri="{FF2B5EF4-FFF2-40B4-BE49-F238E27FC236}">
                <a16:creationId xmlns:a16="http://schemas.microsoft.com/office/drawing/2014/main" id="{CE2F06C6-5C65-A54E-88D6-D12CB9A1C45B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가상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머신과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BCAD45-092E-3A4C-A708-4BBC9433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904" y="2610572"/>
            <a:ext cx="1384996" cy="13849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D4440E-5EDA-7E49-8D41-CF58A4593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180" y="1147932"/>
            <a:ext cx="1242169" cy="116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47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도커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아키텍쳐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315;p33">
            <a:extLst>
              <a:ext uri="{FF2B5EF4-FFF2-40B4-BE49-F238E27FC236}">
                <a16:creationId xmlns:a16="http://schemas.microsoft.com/office/drawing/2014/main" id="{CE2F06C6-5C65-A54E-88D6-D12CB9A1C45B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아키텍쳐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221F5C6-1E34-402D-AF19-700E2859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2" y="995506"/>
            <a:ext cx="6163056" cy="377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05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퍼블릭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클라우드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컨테이너 서비스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315;p33">
            <a:extLst>
              <a:ext uri="{FF2B5EF4-FFF2-40B4-BE49-F238E27FC236}">
                <a16:creationId xmlns:a16="http://schemas.microsoft.com/office/drawing/2014/main" id="{CE2F06C6-5C65-A54E-88D6-D12CB9A1C45B}"/>
              </a:ext>
            </a:extLst>
          </p:cNvPr>
          <p:cNvSpPr txBox="1"/>
          <p:nvPr/>
        </p:nvSpPr>
        <p:spPr>
          <a:xfrm>
            <a:off x="5587139" y="105563"/>
            <a:ext cx="2897747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퍼블릭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클라우드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컨테이너 서비스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66772A-974F-CD4A-A0E6-DA8710798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58" y="1209583"/>
            <a:ext cx="2123268" cy="5699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DBF26D-0A0F-FE40-81AD-9E229E38C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139" y="2051980"/>
            <a:ext cx="1091660" cy="10916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EF5B85A-F39B-4574-88E8-B5BFE2390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098" y="1794503"/>
            <a:ext cx="1606615" cy="1606615"/>
          </a:xfrm>
          <a:prstGeom prst="rect">
            <a:avLst/>
          </a:prstGeom>
        </p:spPr>
      </p:pic>
      <p:pic>
        <p:nvPicPr>
          <p:cNvPr id="1026" name="Picture 2" descr="Windows Containers and Azure">
            <a:extLst>
              <a:ext uri="{FF2B5EF4-FFF2-40B4-BE49-F238E27FC236}">
                <a16:creationId xmlns:a16="http://schemas.microsoft.com/office/drawing/2014/main" id="{D771A6FF-5A68-4B7D-A04E-8D9EF18E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310" y="3227830"/>
            <a:ext cx="1332977" cy="133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616C85-8AFA-4EF8-B1F9-4A5D29EE6D87}"/>
              </a:ext>
            </a:extLst>
          </p:cNvPr>
          <p:cNvSpPr txBox="1"/>
          <p:nvPr/>
        </p:nvSpPr>
        <p:spPr>
          <a:xfrm>
            <a:off x="720000" y="4695415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hlinkClick r:id="rId7"/>
              </a:rPr>
              <a:t>https://azure.microsoft.com/ko-kr/updates/azure-container-service-will-retire-on-january-31-2020/</a:t>
            </a:r>
            <a:endParaRPr kumimoji="1" lang="en" altLang="ko-Kore-KR" sz="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74D044-1C99-4A9A-AF1A-BFCC34B9EBEA}"/>
              </a:ext>
            </a:extLst>
          </p:cNvPr>
          <p:cNvSpPr txBox="1"/>
          <p:nvPr/>
        </p:nvSpPr>
        <p:spPr>
          <a:xfrm>
            <a:off x="1888829" y="3143640"/>
            <a:ext cx="1579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Google Compute Engine</a:t>
            </a:r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1B202-011D-4DBC-BDC8-70AC97EA61C0}"/>
              </a:ext>
            </a:extLst>
          </p:cNvPr>
          <p:cNvSpPr txBox="1"/>
          <p:nvPr/>
        </p:nvSpPr>
        <p:spPr>
          <a:xfrm>
            <a:off x="1888829" y="4352445"/>
            <a:ext cx="1568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Azure Container Service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EE928A-618C-4B53-A5F5-375BA1102854}"/>
              </a:ext>
            </a:extLst>
          </p:cNvPr>
          <p:cNvSpPr txBox="1"/>
          <p:nvPr/>
        </p:nvSpPr>
        <p:spPr>
          <a:xfrm>
            <a:off x="1648060" y="1698301"/>
            <a:ext cx="2114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Amazon Elastic Container Service</a:t>
            </a:r>
            <a:endParaRPr lang="ko-KR" altLang="en-US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BD00729-0CED-4BFF-995B-2127CA401531}"/>
              </a:ext>
            </a:extLst>
          </p:cNvPr>
          <p:cNvCxnSpPr>
            <a:stCxn id="5" idx="3"/>
            <a:endCxn id="10" idx="0"/>
          </p:cNvCxnSpPr>
          <p:nvPr/>
        </p:nvCxnSpPr>
        <p:spPr>
          <a:xfrm>
            <a:off x="3576626" y="1494578"/>
            <a:ext cx="2556343" cy="557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2771E5E-1A48-4B4F-B76D-29AF8E6685E3}"/>
              </a:ext>
            </a:extLst>
          </p:cNvPr>
          <p:cNvCxnSpPr>
            <a:stCxn id="3" idx="3"/>
            <a:endCxn id="10" idx="1"/>
          </p:cNvCxnSpPr>
          <p:nvPr/>
        </p:nvCxnSpPr>
        <p:spPr>
          <a:xfrm flipV="1">
            <a:off x="3415713" y="2597810"/>
            <a:ext cx="2171426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666A24B-3E6C-43FE-8518-DA2FB613025C}"/>
              </a:ext>
            </a:extLst>
          </p:cNvPr>
          <p:cNvCxnSpPr>
            <a:stCxn id="1026" idx="3"/>
            <a:endCxn id="10" idx="2"/>
          </p:cNvCxnSpPr>
          <p:nvPr/>
        </p:nvCxnSpPr>
        <p:spPr>
          <a:xfrm flipV="1">
            <a:off x="3331287" y="3143640"/>
            <a:ext cx="2801682" cy="7506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420827"/>
      </p:ext>
    </p:extLst>
  </p:cSld>
  <p:clrMapOvr>
    <a:masterClrMapping/>
  </p:clrMapOvr>
</p:sld>
</file>

<file path=ppt/theme/theme1.xml><?xml version="1.0" encoding="utf-8"?>
<a:theme xmlns:a="http://schemas.openxmlformats.org/drawingml/2006/main" name="Korean Minimalist Style Pitch Deck by Slidesgo">
  <a:themeElements>
    <a:clrScheme name="Simple Light">
      <a:dk1>
        <a:srgbClr val="212739"/>
      </a:dk1>
      <a:lt1>
        <a:srgbClr val="ECEBF8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1769</TotalTime>
  <Words>747</Words>
  <Application>Microsoft Office PowerPoint</Application>
  <PresentationFormat>화면 슬라이드 쇼(16:9)</PresentationFormat>
  <Paragraphs>124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Nunito</vt:lpstr>
      <vt:lpstr>-apple-system</vt:lpstr>
      <vt:lpstr>Bigshot One</vt:lpstr>
      <vt:lpstr>Malgun Gothic</vt:lpstr>
      <vt:lpstr>Arial</vt:lpstr>
      <vt:lpstr>BM JUA OTF</vt:lpstr>
      <vt:lpstr>Roboto Condensed Light</vt:lpstr>
      <vt:lpstr>Calibri</vt:lpstr>
      <vt:lpstr>Georgia</vt:lpstr>
      <vt:lpstr>Korean Minimalist Style Pitch Deck by Slidesgo</vt:lpstr>
      <vt:lpstr>Docker  Kubernetes</vt:lpstr>
      <vt:lpstr>Agenda</vt:lpstr>
      <vt:lpstr>도커 이전/이후</vt:lpstr>
      <vt:lpstr>도커 장단점</vt:lpstr>
      <vt:lpstr>가상 머신과 도커 1</vt:lpstr>
      <vt:lpstr>가상 머신과 도커 2</vt:lpstr>
      <vt:lpstr>가상 머신과 도커의 차이</vt:lpstr>
      <vt:lpstr>도커 아키텍쳐</vt:lpstr>
      <vt:lpstr>퍼블릭 클라우드 컨테이너 서비스</vt:lpstr>
      <vt:lpstr>도커의 한계</vt:lpstr>
      <vt:lpstr>도커 허브</vt:lpstr>
      <vt:lpstr>도커 Registry</vt:lpstr>
      <vt:lpstr>Public Cloud Registry</vt:lpstr>
      <vt:lpstr>Docker Engine과 Containerd</vt:lpstr>
      <vt:lpstr>Docker Engine과 Containerd 성능 비교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 Kubernetes</dc:title>
  <cp:lastModifiedBy>changho choo</cp:lastModifiedBy>
  <cp:revision>27</cp:revision>
  <dcterms:modified xsi:type="dcterms:W3CDTF">2022-01-10T03:53:56Z</dcterms:modified>
</cp:coreProperties>
</file>